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notesMasterIdLst>
    <p:notesMasterId r:id="rId11"/>
  </p:notesMasterIdLst>
  <p:handoutMasterIdLst>
    <p:handoutMasterId r:id="rId12"/>
  </p:handoutMasterIdLst>
  <p:sldIdLst>
    <p:sldId id="353" r:id="rId2"/>
    <p:sldId id="343" r:id="rId3"/>
    <p:sldId id="354" r:id="rId4"/>
    <p:sldId id="355" r:id="rId5"/>
    <p:sldId id="356" r:id="rId6"/>
    <p:sldId id="357" r:id="rId7"/>
    <p:sldId id="358" r:id="rId8"/>
    <p:sldId id="359" r:id="rId9"/>
    <p:sldId id="360" r:id="rId10"/>
  </p:sldIdLst>
  <p:sldSz cx="9144000" cy="6858000" type="screen4x3"/>
  <p:notesSz cx="7315200" cy="9601200"/>
  <p:custDataLst>
    <p:tags r:id="rId13"/>
  </p:custDataLst>
  <p:defaultTextStyle>
    <a:defPPr>
      <a:defRPr lang="en-US"/>
    </a:defPPr>
    <a:lvl1pPr marL="0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2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38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5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0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7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3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69" algn="l" defTabSz="9142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">
          <p15:clr>
            <a:srgbClr val="A4A3A4"/>
          </p15:clr>
        </p15:guide>
        <p15:guide id="2" pos="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olumbia University" initials="CU" lastIdx="11" clrIdx="0"/>
  <p:cmAuthor id="1" name="Cheng, Freddy" initials="FC" lastIdx="1" clrIdx="1"/>
  <p:cmAuthor id="2" name="Maria O'Brien" initials="MO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8323"/>
    <a:srgbClr val="389DAA"/>
    <a:srgbClr val="286FB7"/>
    <a:srgbClr val="1D2763"/>
    <a:srgbClr val="A9B52A"/>
    <a:srgbClr val="641868"/>
    <a:srgbClr val="D33320"/>
    <a:srgbClr val="4990D7"/>
    <a:srgbClr val="89B2DB"/>
    <a:srgbClr val="2F64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67" autoAdjust="0"/>
    <p:restoredTop sz="92388" autoAdjust="0"/>
  </p:normalViewPr>
  <p:slideViewPr>
    <p:cSldViewPr>
      <p:cViewPr varScale="1">
        <p:scale>
          <a:sx n="99" d="100"/>
          <a:sy n="99" d="100"/>
        </p:scale>
        <p:origin x="1432" y="176"/>
      </p:cViewPr>
      <p:guideLst>
        <p:guide orient="horz" pos="384"/>
        <p:guide pos="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786" y="-114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tags" Target="tags/tag1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5" y="2"/>
            <a:ext cx="3170582" cy="480886"/>
          </a:xfrm>
          <a:prstGeom prst="rect">
            <a:avLst/>
          </a:prstGeom>
        </p:spPr>
        <p:txBody>
          <a:bodyPr vert="horz" lIns="81432" tIns="40715" rIns="81432" bIns="40715" rtlCol="0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2968" y="2"/>
            <a:ext cx="3170582" cy="480886"/>
          </a:xfrm>
          <a:prstGeom prst="rect">
            <a:avLst/>
          </a:prstGeom>
        </p:spPr>
        <p:txBody>
          <a:bodyPr vert="horz" lIns="81432" tIns="40715" rIns="81432" bIns="40715" rtlCol="0"/>
          <a:lstStyle>
            <a:lvl1pPr algn="r">
              <a:defRPr sz="1000"/>
            </a:lvl1pPr>
          </a:lstStyle>
          <a:p>
            <a:fld id="{42DE4DD6-0497-4073-A07F-BACAF3B5AA44}" type="datetimeFigureOut">
              <a:rPr lang="en-US" smtClean="0"/>
              <a:t>6/20/17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5" y="9118663"/>
            <a:ext cx="3170582" cy="480886"/>
          </a:xfrm>
          <a:prstGeom prst="rect">
            <a:avLst/>
          </a:prstGeom>
        </p:spPr>
        <p:txBody>
          <a:bodyPr vert="horz" lIns="81432" tIns="40715" rIns="81432" bIns="40715" rtlCol="0" anchor="b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2968" y="9118663"/>
            <a:ext cx="3170582" cy="480886"/>
          </a:xfrm>
          <a:prstGeom prst="rect">
            <a:avLst/>
          </a:prstGeom>
        </p:spPr>
        <p:txBody>
          <a:bodyPr vert="horz" lIns="81432" tIns="40715" rIns="81432" bIns="40715" rtlCol="0" anchor="b"/>
          <a:lstStyle>
            <a:lvl1pPr algn="r">
              <a:defRPr sz="1000"/>
            </a:lvl1pPr>
          </a:lstStyle>
          <a:p>
            <a:fld id="{889A981B-1A9B-4905-B523-5D15ED53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18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3169920" cy="480060"/>
          </a:xfrm>
          <a:prstGeom prst="rect">
            <a:avLst/>
          </a:prstGeom>
        </p:spPr>
        <p:txBody>
          <a:bodyPr vert="horz" lIns="82605" tIns="41302" rIns="82605" bIns="41302" rtlCol="0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3"/>
            <a:ext cx="3169920" cy="480060"/>
          </a:xfrm>
          <a:prstGeom prst="rect">
            <a:avLst/>
          </a:prstGeom>
        </p:spPr>
        <p:txBody>
          <a:bodyPr vert="horz" lIns="82605" tIns="41302" rIns="82605" bIns="41302" rtlCol="0"/>
          <a:lstStyle>
            <a:lvl1pPr algn="r">
              <a:defRPr sz="1000"/>
            </a:lvl1pPr>
          </a:lstStyle>
          <a:p>
            <a:fld id="{B1EB5D17-1482-4B71-829E-DEE524F3DC4D}" type="datetimeFigureOut">
              <a:rPr lang="en-US" smtClean="0"/>
              <a:t>6/20/17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2188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2605" tIns="41302" rIns="82605" bIns="4130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1"/>
            <a:ext cx="5852160" cy="4320540"/>
          </a:xfrm>
          <a:prstGeom prst="rect">
            <a:avLst/>
          </a:prstGeom>
        </p:spPr>
        <p:txBody>
          <a:bodyPr vert="horz" lIns="82605" tIns="41302" rIns="82605" bIns="41302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82605" tIns="41302" rIns="82605" bIns="41302" rtlCol="0" anchor="b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82605" tIns="41302" rIns="82605" bIns="41302" rtlCol="0" anchor="b"/>
          <a:lstStyle>
            <a:lvl1pPr algn="r">
              <a:defRPr sz="1000"/>
            </a:lvl1pPr>
          </a:lstStyle>
          <a:p>
            <a:fld id="{45F8B6A7-DB98-47EE-9BB0-6897AB4B33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815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2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8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5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0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7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3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69" algn="l" defTabSz="9142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809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280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66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904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58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442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662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8B6A7-DB98-47EE-9BB0-6897AB4B33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15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644786"/>
            <a:ext cx="7772400" cy="1470025"/>
          </a:xfrm>
        </p:spPr>
        <p:txBody>
          <a:bodyPr>
            <a:normAutofit/>
          </a:bodyPr>
          <a:lstStyle>
            <a:lvl1pPr>
              <a:defRPr sz="5400" b="1" cap="all" baseline="0">
                <a:latin typeface="Avenir LT Std 55 Roman" pitchFamily="34" charset="0"/>
              </a:defRPr>
            </a:lvl1pPr>
          </a:lstStyle>
          <a:p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>
                    <a:lumMod val="75000"/>
                  </a:schemeClr>
                </a:solidFill>
                <a:latin typeface="Bell MT" pitchFamily="18" charset="0"/>
              </a:defRPr>
            </a:lvl1pPr>
            <a:lvl2pPr marL="4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6633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73050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6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46" indent="0">
              <a:buNone/>
              <a:defRPr sz="1200"/>
            </a:lvl2pPr>
            <a:lvl3pPr marL="914292" indent="0">
              <a:buNone/>
              <a:defRPr sz="1000"/>
            </a:lvl3pPr>
            <a:lvl4pPr marL="1371438" indent="0">
              <a:buNone/>
              <a:defRPr sz="900"/>
            </a:lvl4pPr>
            <a:lvl5pPr marL="1828585" indent="0">
              <a:buNone/>
              <a:defRPr sz="900"/>
            </a:lvl5pPr>
            <a:lvl6pPr marL="2285730" indent="0">
              <a:buNone/>
              <a:defRPr sz="900"/>
            </a:lvl6pPr>
            <a:lvl7pPr marL="2742877" indent="0">
              <a:buNone/>
              <a:defRPr sz="900"/>
            </a:lvl7pPr>
            <a:lvl8pPr marL="3200023" indent="0">
              <a:buNone/>
              <a:defRPr sz="900"/>
            </a:lvl8pPr>
            <a:lvl9pPr marL="365716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14419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5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46" indent="0">
              <a:buNone/>
              <a:defRPr sz="2800"/>
            </a:lvl2pPr>
            <a:lvl3pPr marL="914292" indent="0">
              <a:buNone/>
              <a:defRPr sz="2400"/>
            </a:lvl3pPr>
            <a:lvl4pPr marL="1371438" indent="0">
              <a:buNone/>
              <a:defRPr sz="2000"/>
            </a:lvl4pPr>
            <a:lvl5pPr marL="1828585" indent="0">
              <a:buNone/>
              <a:defRPr sz="2000"/>
            </a:lvl5pPr>
            <a:lvl6pPr marL="2285730" indent="0">
              <a:buNone/>
              <a:defRPr sz="2000"/>
            </a:lvl6pPr>
            <a:lvl7pPr marL="2742877" indent="0">
              <a:buNone/>
              <a:defRPr sz="2000"/>
            </a:lvl7pPr>
            <a:lvl8pPr marL="3200023" indent="0">
              <a:buNone/>
              <a:defRPr sz="2000"/>
            </a:lvl8pPr>
            <a:lvl9pPr marL="3657169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7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46" indent="0">
              <a:buNone/>
              <a:defRPr sz="1200"/>
            </a:lvl2pPr>
            <a:lvl3pPr marL="914292" indent="0">
              <a:buNone/>
              <a:defRPr sz="1000"/>
            </a:lvl3pPr>
            <a:lvl4pPr marL="1371438" indent="0">
              <a:buNone/>
              <a:defRPr sz="900"/>
            </a:lvl4pPr>
            <a:lvl5pPr marL="1828585" indent="0">
              <a:buNone/>
              <a:defRPr sz="900"/>
            </a:lvl5pPr>
            <a:lvl6pPr marL="2285730" indent="0">
              <a:buNone/>
              <a:defRPr sz="900"/>
            </a:lvl6pPr>
            <a:lvl7pPr marL="2742877" indent="0">
              <a:buNone/>
              <a:defRPr sz="900"/>
            </a:lvl7pPr>
            <a:lvl8pPr marL="3200023" indent="0">
              <a:buNone/>
              <a:defRPr sz="900"/>
            </a:lvl8pPr>
            <a:lvl9pPr marL="365716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3997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856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5"/>
            <a:ext cx="8229600" cy="46735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878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9800" y="1600205"/>
            <a:ext cx="6477000" cy="4673595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3863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060701"/>
            <a:ext cx="8229600" cy="1362075"/>
          </a:xfrm>
          <a:ln>
            <a:noFill/>
          </a:ln>
        </p:spPr>
        <p:txBody>
          <a:bodyPr anchor="b"/>
          <a:lstStyle>
            <a:lvl1pPr algn="l">
              <a:defRPr sz="5400" b="1" cap="all">
                <a:latin typeface="Tw Cen MT Condensed" panose="020B06060201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468813"/>
            <a:ext cx="8229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45714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3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8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2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6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92708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7451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7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6" indent="0">
              <a:buNone/>
              <a:defRPr sz="2000" b="1"/>
            </a:lvl2pPr>
            <a:lvl3pPr marL="914292" indent="0">
              <a:buNone/>
              <a:defRPr sz="1800" b="1"/>
            </a:lvl3pPr>
            <a:lvl4pPr marL="1371438" indent="0">
              <a:buNone/>
              <a:defRPr sz="1600" b="1"/>
            </a:lvl4pPr>
            <a:lvl5pPr marL="1828585" indent="0">
              <a:buNone/>
              <a:defRPr sz="1600" b="1"/>
            </a:lvl5pPr>
            <a:lvl6pPr marL="2285730" indent="0">
              <a:buNone/>
              <a:defRPr sz="1600" b="1"/>
            </a:lvl6pPr>
            <a:lvl7pPr marL="2742877" indent="0">
              <a:buNone/>
              <a:defRPr sz="1600" b="1"/>
            </a:lvl7pPr>
            <a:lvl8pPr marL="3200023" indent="0">
              <a:buNone/>
              <a:defRPr sz="1600" b="1"/>
            </a:lvl8pPr>
            <a:lvl9pPr marL="365716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535117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6" indent="0">
              <a:buNone/>
              <a:defRPr sz="2000" b="1"/>
            </a:lvl2pPr>
            <a:lvl3pPr marL="914292" indent="0">
              <a:buNone/>
              <a:defRPr sz="1800" b="1"/>
            </a:lvl3pPr>
            <a:lvl4pPr marL="1371438" indent="0">
              <a:buNone/>
              <a:defRPr sz="1600" b="1"/>
            </a:lvl4pPr>
            <a:lvl5pPr marL="1828585" indent="0">
              <a:buNone/>
              <a:defRPr sz="1600" b="1"/>
            </a:lvl5pPr>
            <a:lvl6pPr marL="2285730" indent="0">
              <a:buNone/>
              <a:defRPr sz="1600" b="1"/>
            </a:lvl6pPr>
            <a:lvl7pPr marL="2742877" indent="0">
              <a:buNone/>
              <a:defRPr sz="1600" b="1"/>
            </a:lvl7pPr>
            <a:lvl8pPr marL="3200023" indent="0">
              <a:buNone/>
              <a:defRPr sz="1600" b="1"/>
            </a:lvl8pPr>
            <a:lvl9pPr marL="365716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5383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7046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9433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914400"/>
          </a:xfrm>
          <a:prstGeom prst="rect">
            <a:avLst/>
          </a:prstGeom>
          <a:ln>
            <a:noFill/>
          </a:ln>
        </p:spPr>
        <p:txBody>
          <a:bodyPr vert="horz" lIns="91429" tIns="45714" rIns="91429" bIns="45714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5"/>
            <a:ext cx="8229600" cy="4525963"/>
          </a:xfrm>
          <a:prstGeom prst="rect">
            <a:avLst/>
          </a:prstGeom>
        </p:spPr>
        <p:txBody>
          <a:bodyPr vert="horz" lIns="91429" tIns="45714" rIns="91429" bIns="45714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marL="742862" marR="0" lvl="1" indent="-285717" algn="l" defTabSz="91429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sz="2400" b="1" dirty="0" smtClean="0">
                <a:solidFill>
                  <a:srgbClr val="FFC000"/>
                </a:solidFill>
              </a:rPr>
              <a:t>Accent color can be used thus to highlight content</a:t>
            </a:r>
            <a:endParaRPr lang="en-US" sz="2400" dirty="0" smtClean="0"/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4"/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2514600" y="381000"/>
            <a:ext cx="640080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H="1">
            <a:off x="152400" y="6614011"/>
            <a:ext cx="88392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 userDrawn="1"/>
        </p:nvSpPr>
        <p:spPr>
          <a:xfrm>
            <a:off x="21454" y="6597134"/>
            <a:ext cx="43574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1345B3D-9E2B-4648-B8DA-C1967F580BC1}" type="slidenum">
              <a:rPr lang="en-US" sz="600" smtClean="0">
                <a:solidFill>
                  <a:schemeClr val="accent2"/>
                </a:solidFill>
              </a:rPr>
              <a:pPr algn="ctr"/>
              <a:t>‹#›</a:t>
            </a:fld>
            <a:endParaRPr lang="en-US" sz="1600" dirty="0">
              <a:solidFill>
                <a:schemeClr val="accent2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1" y="152401"/>
            <a:ext cx="2133599" cy="26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093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702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292" rtl="0" eaLnBrk="1" latinLnBrk="0" hangingPunct="1">
        <a:spcBef>
          <a:spcPct val="0"/>
        </a:spcBef>
        <a:buNone/>
        <a:defRPr sz="4200" b="1" i="0" kern="1200">
          <a:solidFill>
            <a:srgbClr val="286FB7"/>
          </a:solidFill>
          <a:effectLst/>
          <a:latin typeface="Arial"/>
          <a:ea typeface="+mj-ea"/>
          <a:cs typeface="Arial"/>
        </a:defRPr>
      </a:lvl1pPr>
    </p:titleStyle>
    <p:bodyStyle>
      <a:lvl1pPr marL="342860" indent="-342860" algn="l" defTabSz="914292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rgbClr val="286FB7"/>
          </a:solidFill>
          <a:effectLst/>
          <a:latin typeface="+mn-lt"/>
          <a:ea typeface="+mn-ea"/>
          <a:cs typeface="+mn-cs"/>
        </a:defRPr>
      </a:lvl1pPr>
      <a:lvl2pPr marL="742862" marR="0" indent="-285717" algn="l" defTabSz="91429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–"/>
        <a:tabLst/>
        <a:defRPr sz="2400" kern="1200">
          <a:solidFill>
            <a:srgbClr val="E68323"/>
          </a:solidFill>
          <a:effectLst/>
          <a:latin typeface="+mn-lt"/>
          <a:ea typeface="+mn-ea"/>
          <a:cs typeface="+mn-cs"/>
        </a:defRPr>
      </a:lvl2pPr>
      <a:lvl3pPr marL="1142865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rgbClr val="286FB7"/>
          </a:solidFill>
          <a:effectLst/>
          <a:latin typeface="+mn-lt"/>
          <a:ea typeface="+mn-ea"/>
          <a:cs typeface="+mn-cs"/>
        </a:defRPr>
      </a:lvl3pPr>
      <a:lvl4pPr marL="1600012" indent="-228573" algn="l" defTabSz="914292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rgbClr val="286FB7"/>
          </a:solidFill>
          <a:effectLst/>
          <a:latin typeface="+mn-lt"/>
          <a:ea typeface="+mn-ea"/>
          <a:cs typeface="+mn-cs"/>
        </a:defRPr>
      </a:lvl4pPr>
      <a:lvl5pPr marL="2057158" marR="0" indent="-228573" algn="l" defTabSz="91429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»"/>
        <a:tabLst/>
        <a:defRPr sz="2600" kern="1200">
          <a:solidFill>
            <a:srgbClr val="286FB7"/>
          </a:solidFill>
          <a:effectLst/>
          <a:latin typeface="+mn-lt"/>
          <a:ea typeface="+mn-ea"/>
          <a:cs typeface="+mn-cs"/>
        </a:defRPr>
      </a:lvl5pPr>
      <a:lvl6pPr marL="2514304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0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97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42" indent="-228573" algn="l" defTabSz="91429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2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8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5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0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7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3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69" algn="l" defTabSz="9142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87575"/>
            <a:ext cx="8229600" cy="1470025"/>
          </a:xfrm>
        </p:spPr>
        <p:txBody>
          <a:bodyPr>
            <a:noAutofit/>
          </a:bodyPr>
          <a:lstStyle/>
          <a:p>
            <a:r>
              <a:rPr lang="en-US" sz="4000" dirty="0" err="1" smtClean="0"/>
              <a:t>Refund.shiny</a:t>
            </a:r>
            <a:r>
              <a:rPr lang="en-US" sz="4000" dirty="0" smtClean="0"/>
              <a:t> supplement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762000"/>
          </a:xfrm>
        </p:spPr>
        <p:txBody>
          <a:bodyPr/>
          <a:lstStyle/>
          <a:p>
            <a:r>
              <a:rPr lang="en-US" b="1" dirty="0" smtClean="0">
                <a:solidFill>
                  <a:schemeClr val="tx1">
                    <a:lumMod val="50000"/>
                  </a:schemeClr>
                </a:solidFill>
              </a:rPr>
              <a:t>Jeff goldsmith, PhD</a:t>
            </a:r>
          </a:p>
          <a:p>
            <a:r>
              <a:rPr lang="en-US" b="1" dirty="0" smtClean="0">
                <a:solidFill>
                  <a:schemeClr val="tx1">
                    <a:lumMod val="50000"/>
                  </a:schemeClr>
                </a:solidFill>
              </a:rPr>
              <a:t>Department of Biostatistics</a:t>
            </a:r>
            <a:endParaRPr lang="en-US" b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975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3238"/>
            <a:ext cx="8229600" cy="914400"/>
          </a:xfrm>
        </p:spPr>
        <p:txBody>
          <a:bodyPr/>
          <a:lstStyle/>
          <a:p>
            <a:pPr algn="l"/>
            <a:r>
              <a:rPr lang="en-US" dirty="0" smtClean="0"/>
              <a:t>Code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67" y="1676400"/>
            <a:ext cx="8271066" cy="16846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17" y="3581400"/>
            <a:ext cx="8305800" cy="51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6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545"/>
            <a:ext cx="9144000" cy="615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5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545"/>
            <a:ext cx="9144000" cy="615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19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545"/>
            <a:ext cx="9144000" cy="615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8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545"/>
            <a:ext cx="9144000" cy="615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27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545"/>
            <a:ext cx="9144000" cy="615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545"/>
            <a:ext cx="9144000" cy="615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7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545"/>
            <a:ext cx="9144000" cy="615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10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5720&quot;&gt;&lt;property id=&quot;20148&quot; value=&quot;5&quot;/&gt;&lt;property id=&quot;20300&quot; value=&quot;Slide 9 - &amp;quot;Celebrating our leadership&amp;quot;&quot;/&gt;&lt;property id=&quot;20307&quot; value=&quot;277&quot;/&gt;&lt;/object&gt;&lt;object type=&quot;3&quot; unique_id=&quot;16150&quot;&gt;&lt;property id=&quot;20148&quot; value=&quot;5&quot;/&gt;&lt;property id=&quot;20300&quot; value=&quot;Slide 17 - &amp;quot;Staff Awards for Excellence&amp;quot;&quot;/&gt;&lt;property id=&quot;20307&quot; value=&quot;299&quot;/&gt;&lt;/object&gt;&lt;object type=&quot;3&quot; unique_id=&quot;16151&quot;&gt;&lt;property id=&quot;20148&quot; value=&quot;5&quot;/&gt;&lt;property id=&quot;20300&quot; value=&quot;Slide 18 - &amp;quot;Celebrating our leadership&amp;quot;&quot;/&gt;&lt;property id=&quot;20307&quot; value=&quot;302&quot;/&gt;&lt;/object&gt;&lt;object type=&quot;3&quot; unique_id=&quot;16152&quot;&gt;&lt;property id=&quot;20148&quot; value=&quot;5&quot;/&gt;&lt;property id=&quot;20300&quot; value=&quot;Slide 20 - &amp;quot;Dean’s Excellence in Leadership Award&amp;quot;&quot;/&gt;&lt;property id=&quot;20307&quot; value=&quot;301&quot;/&gt;&lt;/object&gt;&lt;object type=&quot;3&quot; unique_id=&quot;16218&quot;&gt;&lt;property id=&quot;20148&quot; value=&quot;5&quot;/&gt;&lt;property id=&quot;20300&quot; value=&quot;Slide 19 - &amp;quot;Dean’s Excellence in Mentoring Award&amp;quot;&quot;/&gt;&lt;property id=&quot;20307&quot; value=&quot;305&quot;/&gt;&lt;/object&gt;&lt;object type=&quot;3&quot; unique_id=&quot;16219&quot;&gt;&lt;property id=&quot;20148&quot; value=&quot;5&quot;/&gt;&lt;property id=&quot;20300&quot; value=&quot;Slide 22 - &amp;quot;Congrats&amp;quot;&quot;/&gt;&lt;property id=&quot;20307&quot; value=&quot;304&quot;/&gt;&lt;/object&gt;&lt;object type=&quot;3&quot; unique_id=&quot;16220&quot;&gt;&lt;property id=&quot;20148&quot; value=&quot;5&quot;/&gt;&lt;property id=&quot;20300&quot; value=&quot;Slide 23 - &amp;quot;Public Health Innovation Contest (tbd)&amp;quot;&quot;/&gt;&lt;property id=&quot;20307&quot; value=&quot;303&quot;/&gt;&lt;/object&gt;&lt;object type=&quot;3&quot; unique_id=&quot;16221&quot;&gt;&lt;property id=&quot;20148&quot; value=&quot;5&quot;/&gt;&lt;property id=&quot;20300&quot; value=&quot;Slide 26 - &amp;quot;New Faculty&amp;quot;&quot;/&gt;&lt;property id=&quot;20307&quot; value=&quot;306&quot;/&gt;&lt;/object&gt;&lt;object type=&quot;3&quot; unique_id=&quot;16222&quot;&gt;&lt;property id=&quot;20148&quot; value=&quot;5&quot;/&gt;&lt;property id=&quot;20300&quot; value=&quot;Slide 27 - &amp;quot;Promotions&amp;quot;&quot;/&gt;&lt;property id=&quot;20307&quot; value=&quot;307&quot;/&gt;&lt;/object&gt;&lt;object type=&quot;3&quot; unique_id=&quot;16367&quot;&gt;&lt;property id=&quot;20148&quot; value=&quot;5&quot;/&gt;&lt;property id=&quot;20300&quot; value=&quot;Slide 8 - &amp;quot;The Allan Rosenfield Alumni Award for Excellence&amp;quot;&quot;/&gt;&lt;property id=&quot;20307&quot; value=&quot;308&quot;/&gt;&lt;/object&gt;&lt;object type=&quot;3&quot; unique_id=&quot;16501&quot;&gt;&lt;property id=&quot;20148&quot; value=&quot;5&quot;/&gt;&lt;property id=&quot;20300&quot; value=&quot;Slide 10 - &amp;quot;Staff Awards for Excellence&amp;quot;&quot;/&gt;&lt;property id=&quot;20307&quot; value=&quot;315&quot;/&gt;&lt;/object&gt;&lt;object type=&quot;3&quot; unique_id=&quot;16502&quot;&gt;&lt;property id=&quot;20148&quot; value=&quot;5&quot;/&gt;&lt;property id=&quot;20300&quot; value=&quot;Slide 11 - &amp;quot;Staff Awards for Excellence&amp;quot;&quot;/&gt;&lt;property id=&quot;20307&quot; value=&quot;314&quot;/&gt;&lt;/object&gt;&lt;object type=&quot;3&quot; unique_id=&quot;16503&quot;&gt;&lt;property id=&quot;20148&quot; value=&quot;5&quot;/&gt;&lt;property id=&quot;20300&quot; value=&quot;Slide 12 - &amp;quot;Staff Awards for Excellence&amp;quot;&quot;/&gt;&lt;property id=&quot;20307&quot; value=&quot;313&quot;/&gt;&lt;/object&gt;&lt;object type=&quot;3&quot; unique_id=&quot;16504&quot;&gt;&lt;property id=&quot;20148&quot; value=&quot;5&quot;/&gt;&lt;property id=&quot;20300&quot; value=&quot;Slide 13 - &amp;quot;Staff Awards for Excellence&amp;quot;&quot;/&gt;&lt;property id=&quot;20307&quot; value=&quot;312&quot;/&gt;&lt;/object&gt;&lt;object type=&quot;3&quot; unique_id=&quot;16505&quot;&gt;&lt;property id=&quot;20148&quot; value=&quot;5&quot;/&gt;&lt;property id=&quot;20300&quot; value=&quot;Slide 14 - &amp;quot;Staff Awards for Excellence&amp;quot;&quot;/&gt;&lt;property id=&quot;20307&quot; value=&quot;311&quot;/&gt;&lt;/object&gt;&lt;object type=&quot;3&quot; unique_id=&quot;16506&quot;&gt;&lt;property id=&quot;20148&quot; value=&quot;5&quot;/&gt;&lt;property id=&quot;20300&quot; value=&quot;Slide 15 - &amp;quot;Staff Awards for Excellence&amp;quot;&quot;/&gt;&lt;property id=&quot;20307&quot; value=&quot;310&quot;/&gt;&lt;/object&gt;&lt;object type=&quot;3&quot; unique_id=&quot;16507&quot;&gt;&lt;property id=&quot;20148&quot; value=&quot;5&quot;/&gt;&lt;property id=&quot;20300&quot; value=&quot;Slide 16 - &amp;quot;Staff Awards for Excellence&amp;quot;&quot;/&gt;&lt;property id=&quot;20307&quot; value=&quot;309&quot;/&gt;&lt;/object&gt;&lt;object type=&quot;3&quot; unique_id=&quot;16712&quot;&gt;&lt;property id=&quot;20148&quot; value=&quot;5&quot;/&gt;&lt;property id=&quot;20300&quot; value=&quot;Slide 24 - &amp;quot;Celebrating our leadership&amp;quot;&quot;/&gt;&lt;property id=&quot;20307&quot; value=&quot;316&quot;/&gt;&lt;/object&gt;&lt;object type=&quot;3&quot; unique_id=&quot;16713&quot;&gt;&lt;property id=&quot;20148&quot; value=&quot;5&quot;/&gt;&lt;property id=&quot;20300&quot; value=&quot;Slide 25 - &amp;quot;New Leaders&amp;quot;&quot;/&gt;&lt;property id=&quot;20307&quot; value=&quot;317&quot;/&gt;&lt;/object&gt;&lt;object type=&quot;3&quot; unique_id=&quot;16861&quot;&gt;&lt;property id=&quot;20148&quot; value=&quot;5&quot;/&gt;&lt;property id=&quot;20300&quot; value=&quot;Slide 28 - &amp;quot;Teaching Excellence Award&amp;quot;&quot;/&gt;&lt;property id=&quot;20307&quot; value=&quot;318&quot;/&gt;&lt;/object&gt;&lt;object type=&quot;3&quot; unique_id=&quot;16862&quot;&gt;&lt;property id=&quot;20148&quot; value=&quot;5&quot;/&gt;&lt;property id=&quot;20300&quot; value=&quot;Slide 29 - &amp;quot;Junior Faculty Teaching Award&amp;quot;&quot;/&gt;&lt;property id=&quot;20307&quot; value=&quot;319&quot;/&gt;&lt;/object&gt;&lt;object type=&quot;3&quot; unique_id=&quot;16978&quot;&gt;&lt;property id=&quot;20148&quot; value=&quot;5&quot;/&gt;&lt;property id=&quot;20300&quot; value=&quot;Slide 21 - &amp;quot;Highest ranking faculty (tbd)&amp;quot;&quot;/&gt;&lt;property id=&quot;20307&quot; value=&quot;320&quot;/&gt;&lt;/object&gt;&lt;object type=&quot;3&quot; unique_id=&quot;17411&quot;&gt;&lt;property id=&quot;20148&quot; value=&quot;5&quot;/&gt;&lt;property id=&quot;20300&quot; value=&quot;Slide 1 - &amp;quot;New Revenue Model Needed&amp;quot;&quot;/&gt;&lt;property id=&quot;20307&quot; value=&quot;333&quot;/&gt;&lt;/object&gt;&lt;object type=&quot;3&quot; unique_id=&quot;17808&quot;&gt;&lt;property id=&quot;20148&quot; value=&quot;5&quot;/&gt;&lt;property id=&quot;20300&quot; value=&quot;Slide 2 - &amp;quot;New Revenue Model Needed&amp;quot;&quot;/&gt;&lt;property id=&quot;20307&quot; value=&quot;335&quot;/&gt;&lt;/object&gt;&lt;object type=&quot;3&quot; unique_id=&quot;17809&quot;&gt;&lt;property id=&quot;20148&quot; value=&quot;5&quot;/&gt;&lt;property id=&quot;20300&quot; value=&quot;Slide 3 - &amp;quot;New Revenue Streams&amp;quot;&quot;/&gt;&lt;property id=&quot;20307&quot; value=&quot;336&quot;/&gt;&lt;/object&gt;&lt;object type=&quot;3&quot; unique_id=&quot;17810&quot;&gt;&lt;property id=&quot;20148&quot; value=&quot;5&quot;/&gt;&lt;property id=&quot;20300&quot; value=&quot;Slide 4 - &amp;quot;Philanthropy&amp;quot;&quot;/&gt;&lt;property id=&quot;20307&quot; value=&quot;337&quot;/&gt;&lt;/object&gt;&lt;object type=&quot;3&quot; unique_id=&quot;17811&quot;&gt;&lt;property id=&quot;20148&quot; value=&quot;5&quot;/&gt;&lt;property id=&quot;20300&quot; value=&quot;Slide 5 - &amp;quot;Educational Initiatives&amp;quot;&quot;/&gt;&lt;property id=&quot;20307&quot; value=&quot;338&quot;/&gt;&lt;/object&gt;&lt;object type=&quot;3&quot; unique_id=&quot;17812&quot;&gt;&lt;property id=&quot;20148&quot; value=&quot;5&quot;/&gt;&lt;property id=&quot;20300&quot; value=&quot;Slide 6 - &amp;quot;Research Competitiveness&amp;quot;&quot;/&gt;&lt;property id=&quot;20307&quot; value=&quot;339&quot;/&gt;&lt;/object&gt;&lt;object type=&quot;3&quot; unique_id=&quot;17813&quot;&gt;&lt;property id=&quot;20148&quot; value=&quot;5&quot;/&gt;&lt;property id=&quot;20300&quot; value=&quot;Slide 7 - &amp;quot;Harnessing Global Centers&amp;quot;&quot;/&gt;&lt;property id=&quot;20307&quot; value=&quot;340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6_sos_1">
  <a:themeElements>
    <a:clrScheme name="Custom 2">
      <a:dk1>
        <a:srgbClr val="FFFFFF"/>
      </a:dk1>
      <a:lt1>
        <a:sysClr val="window" lastClr="FFFFFF"/>
      </a:lt1>
      <a:dk2>
        <a:srgbClr val="000000"/>
      </a:dk2>
      <a:lt2>
        <a:srgbClr val="454545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9143</TotalTime>
  <Words>18</Words>
  <Application>Microsoft Macintosh PowerPoint</Application>
  <PresentationFormat>On-screen Show (4:3)</PresentationFormat>
  <Paragraphs>12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Avenir LT Std 55 Roman</vt:lpstr>
      <vt:lpstr>Bell MT</vt:lpstr>
      <vt:lpstr>Calibri</vt:lpstr>
      <vt:lpstr>Gill Sans MT</vt:lpstr>
      <vt:lpstr>Tw Cen MT Condensed</vt:lpstr>
      <vt:lpstr>Arial</vt:lpstr>
      <vt:lpstr>6_sos_1</vt:lpstr>
      <vt:lpstr>Refund.shiny supplement</vt:lpstr>
      <vt:lpstr>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Columbia University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Columbia University</dc:creator>
  <cp:lastModifiedBy>Jeff Goldsmith</cp:lastModifiedBy>
  <cp:revision>554</cp:revision>
  <cp:lastPrinted>2017-03-19T01:30:20Z</cp:lastPrinted>
  <dcterms:created xsi:type="dcterms:W3CDTF">2013-09-08T00:57:50Z</dcterms:created>
  <dcterms:modified xsi:type="dcterms:W3CDTF">2017-06-20T10:44:18Z</dcterms:modified>
</cp:coreProperties>
</file>